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7" r:id="rId2"/>
    <p:sldId id="273" r:id="rId3"/>
    <p:sldId id="263" r:id="rId4"/>
    <p:sldId id="258" r:id="rId5"/>
    <p:sldId id="265" r:id="rId6"/>
    <p:sldId id="266" r:id="rId7"/>
    <p:sldId id="267" r:id="rId8"/>
    <p:sldId id="268" r:id="rId9"/>
    <p:sldId id="259" r:id="rId10"/>
    <p:sldId id="264" r:id="rId11"/>
    <p:sldId id="269" r:id="rId12"/>
    <p:sldId id="270" r:id="rId13"/>
    <p:sldId id="271" r:id="rId14"/>
    <p:sldId id="260" r:id="rId15"/>
    <p:sldId id="272" r:id="rId16"/>
    <p:sldId id="261" r:id="rId17"/>
    <p:sldId id="262" r:id="rId18"/>
    <p:sldId id="274" r:id="rId19"/>
    <p:sldId id="275" r:id="rId2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9" d="100"/>
          <a:sy n="119" d="100"/>
        </p:scale>
        <p:origin x="-76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14800"/>
            <a:ext cx="6400800" cy="1524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CE12FC5-D6F4-4F4B-A4D8-B60A38BB0DF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0" y="3179763"/>
            <a:ext cx="9144000" cy="9144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0" y="0"/>
            <a:ext cx="838200" cy="68580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5129" name="Picture 9" descr="logo-back"/>
          <p:cNvPicPr>
            <a:picLocks noChangeAspect="1" noChangeArrowheads="1"/>
          </p:cNvPicPr>
          <p:nvPr/>
        </p:nvPicPr>
        <p:blipFill>
          <a:blip r:embed="rId2" cstate="print">
            <a:lum contrast="6000"/>
          </a:blip>
          <a:srcRect/>
          <a:stretch>
            <a:fillRect/>
          </a:stretch>
        </p:blipFill>
        <p:spPr bwMode="auto">
          <a:xfrm>
            <a:off x="-20638" y="3159125"/>
            <a:ext cx="871538" cy="91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 animBg="1"/>
      <p:bldP spid="5128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BE0508-E0A9-4EFD-87FE-E9E2D65E1F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C27290-E4F9-4502-9C67-B207FDD730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03B2EC-D461-41D8-BC93-FEB78B58B1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8E6A58-FE11-4E4D-9789-FD3CC463CF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209800"/>
            <a:ext cx="3810000" cy="3922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209800"/>
            <a:ext cx="3810000" cy="3922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77C73-5D1D-4BD3-9773-E8B2F3AB44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E0DEB-8CEB-4680-8152-FF50D0236A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097269-6A0D-4BD4-B76F-C36B5D4BD2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FCC29F-5787-47A9-938C-61C0BF072C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FA9A06-AF3C-474B-97A1-BAA9990963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A7E6B-C7A3-4324-8DBF-8E567FBA01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209800"/>
            <a:ext cx="7772400" cy="392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0A584CF0-0E6E-488F-B27C-094ECA0D21F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228600" y="0"/>
            <a:ext cx="609600" cy="68580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1600200"/>
            <a:ext cx="9144000" cy="6096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228600" y="1600200"/>
            <a:ext cx="609600" cy="609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4106" name="Picture 10" descr="logo-back"/>
          <p:cNvPicPr>
            <a:picLocks noChangeAspect="1" noChangeArrowheads="1"/>
          </p:cNvPicPr>
          <p:nvPr/>
        </p:nvPicPr>
        <p:blipFill>
          <a:blip r:embed="rId13" cstate="print">
            <a:lum contrast="6000"/>
          </a:blip>
          <a:srcRect/>
          <a:stretch>
            <a:fillRect/>
          </a:stretch>
        </p:blipFill>
        <p:spPr bwMode="auto">
          <a:xfrm>
            <a:off x="234950" y="1600200"/>
            <a:ext cx="603250" cy="63341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windows.ucar.edu/tour/link=/saturn/images/saturn_false_image.html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www.windows.ucar.edu/tour/link=/asteroids/images/gaspracol_image.html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www.windows.ucar.edu/tour/link=/comets/images/halray_image.html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hyperlink" Target="http://www.quia.com/jg/66098.html" TargetMode="External"/><Relationship Id="rId7" Type="http://schemas.openxmlformats.org/officeDocument/2006/relationships/hyperlink" Target="http://www.windows.ucar.edu/tour/link=/the_universe/images/OrionNebula_M42_gif_image.html" TargetMode="External"/><Relationship Id="rId2" Type="http://schemas.openxmlformats.org/officeDocument/2006/relationships/hyperlink" Target="http://www.quia.com/pp/3373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quia.com/tq/236496.html" TargetMode="External"/><Relationship Id="rId5" Type="http://schemas.openxmlformats.org/officeDocument/2006/relationships/hyperlink" Target="http://www.quia.com/rr/4081.html" TargetMode="External"/><Relationship Id="rId4" Type="http://schemas.openxmlformats.org/officeDocument/2006/relationships/hyperlink" Target="http://www.quia.com/jg/319760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676400"/>
            <a:ext cx="7772400" cy="1462088"/>
          </a:xfrm>
        </p:spPr>
        <p:txBody>
          <a:bodyPr/>
          <a:lstStyle/>
          <a:p>
            <a:r>
              <a:rPr lang="en-US" sz="4800" b="1"/>
              <a:t>Our Solar System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>
                <a:solidFill>
                  <a:schemeClr val="bg1"/>
                </a:solidFill>
              </a:rPr>
              <a:t>A Write On Activity</a:t>
            </a:r>
            <a:r>
              <a:rPr lang="en-US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7172" name="Picture 4" descr="solar-syste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4763" y="0"/>
            <a:ext cx="2789237" cy="34718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tar-trek-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/>
              <a:t>Jupiter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209800"/>
            <a:ext cx="5065712" cy="39227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>
                <a:solidFill>
                  <a:schemeClr val="bg1"/>
                </a:solidFill>
              </a:rPr>
              <a:t>Largest planet in solar system</a:t>
            </a:r>
          </a:p>
          <a:p>
            <a:pPr>
              <a:lnSpc>
                <a:spcPct val="90000"/>
              </a:lnSpc>
            </a:pPr>
            <a:r>
              <a:rPr lang="en-US" sz="2400" b="1">
                <a:solidFill>
                  <a:schemeClr val="bg1"/>
                </a:solidFill>
              </a:rPr>
              <a:t>Brightest planet in sky</a:t>
            </a:r>
          </a:p>
          <a:p>
            <a:pPr>
              <a:lnSpc>
                <a:spcPct val="90000"/>
              </a:lnSpc>
            </a:pPr>
            <a:r>
              <a:rPr lang="en-US" sz="2400" b="1">
                <a:solidFill>
                  <a:schemeClr val="bg1"/>
                </a:solidFill>
              </a:rPr>
              <a:t>60+ moons, 5 visible from Earth</a:t>
            </a:r>
          </a:p>
          <a:p>
            <a:pPr>
              <a:lnSpc>
                <a:spcPct val="90000"/>
              </a:lnSpc>
            </a:pPr>
            <a:r>
              <a:rPr lang="en-US" sz="2400" b="1">
                <a:solidFill>
                  <a:schemeClr val="bg1"/>
                </a:solidFill>
              </a:rPr>
              <a:t>Strong magnetic field</a:t>
            </a:r>
          </a:p>
          <a:p>
            <a:pPr>
              <a:lnSpc>
                <a:spcPct val="90000"/>
              </a:lnSpc>
            </a:pPr>
            <a:r>
              <a:rPr lang="en-US" sz="2400" b="1">
                <a:solidFill>
                  <a:schemeClr val="bg1"/>
                </a:solidFill>
              </a:rPr>
              <a:t>Giant red spot</a:t>
            </a:r>
          </a:p>
          <a:p>
            <a:pPr>
              <a:lnSpc>
                <a:spcPct val="90000"/>
              </a:lnSpc>
            </a:pPr>
            <a:r>
              <a:rPr lang="en-US" sz="2400" b="1">
                <a:solidFill>
                  <a:schemeClr val="bg1"/>
                </a:solidFill>
              </a:rPr>
              <a:t>Rings have 3 parts:  Halo Ring, Main Ring, Gossamer Ring</a:t>
            </a:r>
          </a:p>
          <a:p>
            <a:pPr>
              <a:lnSpc>
                <a:spcPct val="90000"/>
              </a:lnSpc>
            </a:pPr>
            <a:endParaRPr lang="en-US" sz="2400" b="1">
              <a:solidFill>
                <a:schemeClr val="bg1"/>
              </a:solidFill>
            </a:endParaRPr>
          </a:p>
        </p:txBody>
      </p:sp>
      <p:pic>
        <p:nvPicPr>
          <p:cNvPr id="16390" name="Picture 6" descr="jupiter"/>
          <p:cNvPicPr>
            <a:picLocks noChangeAspect="1" noChangeArrowheads="1"/>
          </p:cNvPicPr>
          <p:nvPr/>
        </p:nvPicPr>
        <p:blipFill>
          <a:blip r:embed="rId2" cstate="print"/>
          <a:srcRect l="14828" t="16394" r="15208" b="14754"/>
          <a:stretch>
            <a:fillRect/>
          </a:stretch>
        </p:blipFill>
        <p:spPr bwMode="auto">
          <a:xfrm>
            <a:off x="6248400" y="381000"/>
            <a:ext cx="2514600" cy="2295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/>
              <a:t>Saturn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209800"/>
            <a:ext cx="5065712" cy="39227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>
                <a:solidFill>
                  <a:schemeClr val="bg1"/>
                </a:solidFill>
              </a:rPr>
              <a:t>6</a:t>
            </a:r>
            <a:r>
              <a:rPr lang="en-US" sz="2800" b="1" baseline="30000">
                <a:solidFill>
                  <a:schemeClr val="bg1"/>
                </a:solidFill>
              </a:rPr>
              <a:t>th</a:t>
            </a:r>
            <a:r>
              <a:rPr lang="en-US" sz="2800" b="1">
                <a:solidFill>
                  <a:schemeClr val="bg1"/>
                </a:solidFill>
              </a:rPr>
              <a:t> planet from sun</a:t>
            </a:r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chemeClr val="bg1"/>
                </a:solidFill>
              </a:rPr>
              <a:t>Beautiful set of rings </a:t>
            </a:r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chemeClr val="bg1"/>
                </a:solidFill>
              </a:rPr>
              <a:t>31 moons</a:t>
            </a:r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chemeClr val="bg1"/>
                </a:solidFill>
              </a:rPr>
              <a:t>Largest moon, Titan, </a:t>
            </a:r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chemeClr val="bg1"/>
                </a:solidFill>
              </a:rPr>
              <a:t>Easily visible in the night sky</a:t>
            </a:r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chemeClr val="bg1"/>
                </a:solidFill>
              </a:rPr>
              <a:t>Voyager explored Saturn and its rings.</a:t>
            </a:r>
          </a:p>
        </p:txBody>
      </p:sp>
      <p:pic>
        <p:nvPicPr>
          <p:cNvPr id="23558" name="Picture 6" descr="saturn_false_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15030F"/>
              </a:clrFrom>
              <a:clrTo>
                <a:srgbClr val="15030F">
                  <a:alpha val="0"/>
                </a:srgbClr>
              </a:clrTo>
            </a:clrChange>
          </a:blip>
          <a:srcRect t="7698"/>
          <a:stretch>
            <a:fillRect/>
          </a:stretch>
        </p:blipFill>
        <p:spPr bwMode="auto">
          <a:xfrm>
            <a:off x="6410325" y="153988"/>
            <a:ext cx="2505075" cy="18272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/>
              <a:t>Uranus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209800"/>
            <a:ext cx="5065712" cy="39227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>
                <a:solidFill>
                  <a:schemeClr val="bg1"/>
                </a:solidFill>
              </a:rPr>
              <a:t>7</a:t>
            </a:r>
            <a:r>
              <a:rPr lang="en-US" sz="2800" b="1" baseline="30000">
                <a:solidFill>
                  <a:schemeClr val="bg1"/>
                </a:solidFill>
              </a:rPr>
              <a:t>th</a:t>
            </a:r>
            <a:r>
              <a:rPr lang="en-US" sz="2800" b="1">
                <a:solidFill>
                  <a:schemeClr val="bg1"/>
                </a:solidFill>
              </a:rPr>
              <a:t> planet from sun</a:t>
            </a:r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chemeClr val="bg1"/>
                </a:solidFill>
              </a:rPr>
              <a:t>Has a faint ring system</a:t>
            </a:r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chemeClr val="bg1"/>
                </a:solidFill>
              </a:rPr>
              <a:t>27 known moons</a:t>
            </a:r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chemeClr val="bg1"/>
                </a:solidFill>
              </a:rPr>
              <a:t>Covered with clouds</a:t>
            </a:r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chemeClr val="bg1"/>
                </a:solidFill>
              </a:rPr>
              <a:t>Uranus sits on its side with the north and south poles sticking out the sides.</a:t>
            </a:r>
          </a:p>
          <a:p>
            <a:pPr>
              <a:lnSpc>
                <a:spcPct val="90000"/>
              </a:lnSpc>
            </a:pPr>
            <a:endParaRPr lang="en-US" sz="2800" b="1">
              <a:solidFill>
                <a:schemeClr val="bg1"/>
              </a:solidFill>
            </a:endParaRPr>
          </a:p>
        </p:txBody>
      </p:sp>
      <p:pic>
        <p:nvPicPr>
          <p:cNvPr id="24582" name="Picture 6" descr="uranus"/>
          <p:cNvPicPr>
            <a:picLocks noChangeAspect="1" noChangeArrowheads="1"/>
          </p:cNvPicPr>
          <p:nvPr/>
        </p:nvPicPr>
        <p:blipFill>
          <a:blip r:embed="rId2" cstate="print"/>
          <a:srcRect l="15208" t="13115" r="20912" b="18033"/>
          <a:stretch>
            <a:fillRect/>
          </a:stretch>
        </p:blipFill>
        <p:spPr bwMode="auto">
          <a:xfrm>
            <a:off x="7010400" y="0"/>
            <a:ext cx="2133600" cy="213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Neptune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209800"/>
            <a:ext cx="5065712" cy="39227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>
                <a:solidFill>
                  <a:schemeClr val="bg1"/>
                </a:solidFill>
              </a:rPr>
              <a:t>8</a:t>
            </a:r>
            <a:r>
              <a:rPr lang="en-US" sz="2800" b="1" baseline="30000">
                <a:solidFill>
                  <a:schemeClr val="bg1"/>
                </a:solidFill>
              </a:rPr>
              <a:t>th</a:t>
            </a:r>
            <a:r>
              <a:rPr lang="en-US" sz="2800" b="1">
                <a:solidFill>
                  <a:schemeClr val="bg1"/>
                </a:solidFill>
              </a:rPr>
              <a:t> planet from sun</a:t>
            </a:r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chemeClr val="bg1"/>
                </a:solidFill>
              </a:rPr>
              <a:t>Discovered through math</a:t>
            </a:r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chemeClr val="bg1"/>
                </a:solidFill>
              </a:rPr>
              <a:t>7 known moons</a:t>
            </a:r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chemeClr val="bg1"/>
                </a:solidFill>
              </a:rPr>
              <a:t>Triton largest moon</a:t>
            </a:r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chemeClr val="bg1"/>
                </a:solidFill>
              </a:rPr>
              <a:t>Great Dark Spot thought to be a hole, similar to the hole in the ozone layer on Earth</a:t>
            </a:r>
          </a:p>
          <a:p>
            <a:pPr>
              <a:lnSpc>
                <a:spcPct val="90000"/>
              </a:lnSpc>
            </a:pPr>
            <a:endParaRPr lang="en-US" sz="2800" b="1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endParaRPr lang="en-US" sz="2800" b="1">
              <a:solidFill>
                <a:schemeClr val="bg1"/>
              </a:solidFill>
            </a:endParaRPr>
          </a:p>
        </p:txBody>
      </p:sp>
      <p:pic>
        <p:nvPicPr>
          <p:cNvPr id="25606" name="Picture 6" descr="neptune"/>
          <p:cNvPicPr>
            <a:picLocks noChangeAspect="1" noChangeArrowheads="1"/>
          </p:cNvPicPr>
          <p:nvPr/>
        </p:nvPicPr>
        <p:blipFill>
          <a:blip r:embed="rId2" cstate="print"/>
          <a:srcRect l="15208" t="19672" r="17871" b="18033"/>
          <a:stretch>
            <a:fillRect/>
          </a:stretch>
        </p:blipFill>
        <p:spPr bwMode="auto">
          <a:xfrm>
            <a:off x="6705600" y="152400"/>
            <a:ext cx="2209800" cy="1908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Outermost Planet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209800"/>
            <a:ext cx="5065712" cy="3922713"/>
          </a:xfrm>
        </p:spPr>
        <p:txBody>
          <a:bodyPr/>
          <a:lstStyle/>
          <a:p>
            <a:r>
              <a:rPr lang="en-US" b="1">
                <a:solidFill>
                  <a:schemeClr val="bg1"/>
                </a:solidFill>
              </a:rPr>
              <a:t>Pluto, the outermost planet, is a small solid icy planet is smaller than the Earth's Moon.</a:t>
            </a:r>
            <a:endParaRPr lang="en-US"/>
          </a:p>
        </p:txBody>
      </p:sp>
      <p:pic>
        <p:nvPicPr>
          <p:cNvPr id="10244" name="Picture 4" descr="solar-syste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4763" y="0"/>
            <a:ext cx="2789237" cy="34718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/>
              <a:t>Pluto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209800"/>
            <a:ext cx="5065712" cy="39227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>
                <a:solidFill>
                  <a:schemeClr val="bg1"/>
                </a:solidFill>
              </a:rPr>
              <a:t>9</a:t>
            </a:r>
            <a:r>
              <a:rPr lang="en-US" b="1" baseline="30000">
                <a:solidFill>
                  <a:schemeClr val="bg1"/>
                </a:solidFill>
              </a:rPr>
              <a:t>th</a:t>
            </a:r>
            <a:r>
              <a:rPr lang="en-US" b="1">
                <a:solidFill>
                  <a:schemeClr val="bg1"/>
                </a:solidFill>
              </a:rPr>
              <a:t> planet from sun (usually)</a:t>
            </a:r>
          </a:p>
          <a:p>
            <a:pPr>
              <a:lnSpc>
                <a:spcPct val="90000"/>
              </a:lnSpc>
            </a:pPr>
            <a:r>
              <a:rPr lang="en-US" b="1">
                <a:solidFill>
                  <a:schemeClr val="bg1"/>
                </a:solidFill>
              </a:rPr>
              <a:t>Never visited by spacecraft</a:t>
            </a:r>
          </a:p>
          <a:p>
            <a:pPr>
              <a:lnSpc>
                <a:spcPct val="90000"/>
              </a:lnSpc>
            </a:pPr>
            <a:r>
              <a:rPr lang="en-US" b="1">
                <a:solidFill>
                  <a:schemeClr val="bg1"/>
                </a:solidFill>
              </a:rPr>
              <a:t>Orbits very slowly</a:t>
            </a:r>
          </a:p>
          <a:p>
            <a:pPr>
              <a:lnSpc>
                <a:spcPct val="90000"/>
              </a:lnSpc>
            </a:pPr>
            <a:r>
              <a:rPr lang="en-US" b="1">
                <a:solidFill>
                  <a:schemeClr val="bg1"/>
                </a:solidFill>
              </a:rPr>
              <a:t>Moon, Charon, is very close to Pluto and about the same size</a:t>
            </a:r>
          </a:p>
          <a:p>
            <a:pPr>
              <a:lnSpc>
                <a:spcPct val="90000"/>
              </a:lnSpc>
            </a:pPr>
            <a:endParaRPr lang="en-US" b="1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endParaRPr lang="en-US" b="1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endParaRPr lang="en-US"/>
          </a:p>
        </p:txBody>
      </p:sp>
      <p:pic>
        <p:nvPicPr>
          <p:cNvPr id="26630" name="Picture 6" descr="pluto"/>
          <p:cNvPicPr>
            <a:picLocks noChangeAspect="1" noChangeArrowheads="1"/>
          </p:cNvPicPr>
          <p:nvPr/>
        </p:nvPicPr>
        <p:blipFill>
          <a:blip r:embed="rId2" cstate="print"/>
          <a:srcRect l="15208" t="19672" r="17871" b="14754"/>
          <a:stretch>
            <a:fillRect/>
          </a:stretch>
        </p:blipFill>
        <p:spPr bwMode="auto">
          <a:xfrm>
            <a:off x="7315200" y="0"/>
            <a:ext cx="1828800" cy="1662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366713"/>
            <a:ext cx="7793037" cy="1462087"/>
          </a:xfrm>
        </p:spPr>
        <p:txBody>
          <a:bodyPr/>
          <a:lstStyle/>
          <a:p>
            <a:r>
              <a:rPr lang="en-US" b="1">
                <a:solidFill>
                  <a:schemeClr val="folHlink"/>
                </a:solidFill>
              </a:rPr>
              <a:t>Asteroids</a:t>
            </a:r>
            <a:br>
              <a:rPr lang="en-US" b="1">
                <a:solidFill>
                  <a:schemeClr val="folHlink"/>
                </a:solidFill>
              </a:rPr>
            </a:br>
            <a:endParaRPr lang="en-US" b="1">
              <a:solidFill>
                <a:schemeClr val="folHlink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676400"/>
            <a:ext cx="5065713" cy="392271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b="1">
                <a:solidFill>
                  <a:schemeClr val="bg1"/>
                </a:solidFill>
              </a:rPr>
              <a:t>Small bodies </a:t>
            </a:r>
          </a:p>
          <a:p>
            <a:pPr>
              <a:lnSpc>
                <a:spcPct val="80000"/>
              </a:lnSpc>
            </a:pPr>
            <a:r>
              <a:rPr lang="en-US" b="1">
                <a:solidFill>
                  <a:schemeClr val="bg1"/>
                </a:solidFill>
              </a:rPr>
              <a:t>Believed to be left over from the beginning of the solar system billions of years ago</a:t>
            </a:r>
          </a:p>
          <a:p>
            <a:pPr>
              <a:lnSpc>
                <a:spcPct val="80000"/>
              </a:lnSpc>
            </a:pPr>
            <a:r>
              <a:rPr lang="en-US" b="1">
                <a:solidFill>
                  <a:schemeClr val="bg1"/>
                </a:solidFill>
              </a:rPr>
              <a:t>100,000 asteroids lie in  belt between Mars and Jupiter</a:t>
            </a:r>
          </a:p>
          <a:p>
            <a:pPr>
              <a:lnSpc>
                <a:spcPct val="80000"/>
              </a:lnSpc>
            </a:pPr>
            <a:r>
              <a:rPr lang="en-US" b="1">
                <a:solidFill>
                  <a:schemeClr val="bg1"/>
                </a:solidFill>
              </a:rPr>
              <a:t>Largest asteroids have been given names</a:t>
            </a:r>
            <a:r>
              <a:rPr lang="en-US" sz="2800" b="1">
                <a:solidFill>
                  <a:schemeClr val="bg1"/>
                </a:solidFill>
              </a:rPr>
              <a:t> </a:t>
            </a:r>
          </a:p>
          <a:p>
            <a:pPr>
              <a:lnSpc>
                <a:spcPct val="80000"/>
              </a:lnSpc>
            </a:pPr>
            <a:endParaRPr lang="en-US" sz="2800" b="1">
              <a:solidFill>
                <a:schemeClr val="bg1"/>
              </a:solidFill>
            </a:endParaRPr>
          </a:p>
        </p:txBody>
      </p:sp>
      <p:pic>
        <p:nvPicPr>
          <p:cNvPr id="11270" name="Picture 6" descr="gaspracol_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181010"/>
              </a:clrFrom>
              <a:clrTo>
                <a:srgbClr val="181010">
                  <a:alpha val="0"/>
                </a:srgbClr>
              </a:clrTo>
            </a:clrChange>
          </a:blip>
          <a:srcRect b="16667"/>
          <a:stretch>
            <a:fillRect/>
          </a:stretch>
        </p:blipFill>
        <p:spPr bwMode="auto">
          <a:xfrm>
            <a:off x="7086600" y="0"/>
            <a:ext cx="2057400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chemeClr val="folHlink"/>
                </a:solidFill>
              </a:rPr>
              <a:t>Comets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209800"/>
            <a:ext cx="5065712" cy="3922713"/>
          </a:xfrm>
        </p:spPr>
        <p:txBody>
          <a:bodyPr/>
          <a:lstStyle/>
          <a:p>
            <a:r>
              <a:rPr lang="en-US" b="1">
                <a:solidFill>
                  <a:schemeClr val="bg1"/>
                </a:solidFill>
              </a:rPr>
              <a:t>Small icy bodies</a:t>
            </a:r>
          </a:p>
          <a:p>
            <a:r>
              <a:rPr lang="en-US" b="1">
                <a:solidFill>
                  <a:schemeClr val="bg1"/>
                </a:solidFill>
              </a:rPr>
              <a:t>Travel past the Sun</a:t>
            </a:r>
          </a:p>
          <a:p>
            <a:r>
              <a:rPr lang="en-US" b="1">
                <a:solidFill>
                  <a:schemeClr val="bg1"/>
                </a:solidFill>
              </a:rPr>
              <a:t>Give off gas and dust as they pass by</a:t>
            </a:r>
          </a:p>
        </p:txBody>
      </p:sp>
      <p:pic>
        <p:nvPicPr>
          <p:cNvPr id="12296" name="Picture 8" descr="halray_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0"/>
            <a:ext cx="2819400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chemeClr val="folHlink"/>
                </a:solidFill>
              </a:rPr>
              <a:t>Writing Activity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209800"/>
            <a:ext cx="7199312" cy="3922713"/>
          </a:xfrm>
        </p:spPr>
        <p:txBody>
          <a:bodyPr/>
          <a:lstStyle/>
          <a:p>
            <a:r>
              <a:rPr lang="en-US" b="1">
                <a:solidFill>
                  <a:schemeClr val="bg1"/>
                </a:solidFill>
              </a:rPr>
              <a:t>Write a paragraph about the solar system.  Include 5 facts covered in this presentation.</a:t>
            </a:r>
          </a:p>
        </p:txBody>
      </p:sp>
      <p:sp>
        <p:nvSpPr>
          <p:cNvPr id="28677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1752600" y="4191000"/>
            <a:ext cx="6248400" cy="2057400"/>
          </a:xfrm>
          <a:prstGeom prst="actionButtonBlank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>
                <a:latin typeface="Arial Black" pitchFamily="34" charset="0"/>
              </a:rPr>
              <a:t>Solar System Activities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214313"/>
            <a:ext cx="7793038" cy="1462087"/>
          </a:xfrm>
        </p:spPr>
        <p:txBody>
          <a:bodyPr/>
          <a:lstStyle/>
          <a:p>
            <a:r>
              <a:rPr lang="en-US" b="1">
                <a:solidFill>
                  <a:schemeClr val="folHlink"/>
                </a:solidFill>
              </a:rPr>
              <a:t>Solar System</a:t>
            </a:r>
            <a:br>
              <a:rPr lang="en-US" b="1">
                <a:solidFill>
                  <a:schemeClr val="folHlink"/>
                </a:solidFill>
              </a:rPr>
            </a:br>
            <a:r>
              <a:rPr lang="en-US" b="1">
                <a:solidFill>
                  <a:schemeClr val="folHlink"/>
                </a:solidFill>
              </a:rPr>
              <a:t>Activities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209800"/>
            <a:ext cx="7199312" cy="3922713"/>
          </a:xfrm>
        </p:spPr>
        <p:txBody>
          <a:bodyPr/>
          <a:lstStyle/>
          <a:p>
            <a:r>
              <a:rPr lang="en-US" b="1">
                <a:hlinkClick r:id="rId2"/>
              </a:rPr>
              <a:t>Order the Planets</a:t>
            </a:r>
            <a:r>
              <a:rPr lang="en-US" b="1"/>
              <a:t>  </a:t>
            </a:r>
          </a:p>
          <a:p>
            <a:r>
              <a:rPr lang="en-US" b="1">
                <a:hlinkClick r:id="rId3"/>
              </a:rPr>
              <a:t>Fun with Planets</a:t>
            </a:r>
            <a:r>
              <a:rPr lang="en-US" b="1"/>
              <a:t> </a:t>
            </a:r>
          </a:p>
          <a:p>
            <a:r>
              <a:rPr lang="en-US" b="1">
                <a:hlinkClick r:id="rId4"/>
              </a:rPr>
              <a:t>Constellations of the Northern Sky</a:t>
            </a:r>
            <a:r>
              <a:rPr lang="en-US" b="1"/>
              <a:t> </a:t>
            </a:r>
          </a:p>
          <a:p>
            <a:r>
              <a:rPr lang="en-US" b="1">
                <a:hlinkClick r:id="rId5"/>
              </a:rPr>
              <a:t>Planets</a:t>
            </a:r>
            <a:r>
              <a:rPr lang="en-US" b="1"/>
              <a:t> </a:t>
            </a:r>
          </a:p>
          <a:p>
            <a:r>
              <a:rPr lang="en-US" b="1">
                <a:hlinkClick r:id="rId6"/>
              </a:rPr>
              <a:t>Solar System</a:t>
            </a:r>
            <a:r>
              <a:rPr lang="en-US" b="1"/>
              <a:t> </a:t>
            </a:r>
            <a:r>
              <a:rPr lang="en-US"/>
              <a:t> </a:t>
            </a:r>
          </a:p>
        </p:txBody>
      </p:sp>
      <p:pic>
        <p:nvPicPr>
          <p:cNvPr id="29703" name="Picture 7" descr="OrionNebula_M42_m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96000" y="0"/>
            <a:ext cx="3048000" cy="327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7793038" cy="1462088"/>
          </a:xfrm>
        </p:spPr>
        <p:txBody>
          <a:bodyPr/>
          <a:lstStyle/>
          <a:p>
            <a:r>
              <a:rPr lang="en-US" sz="4000" b="1"/>
              <a:t>EARTH AND SPACE SCIENCE Tennessee Standard:</a:t>
            </a:r>
            <a:endParaRPr lang="en-US" sz="400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b="1">
                <a:solidFill>
                  <a:schemeClr val="bg1"/>
                </a:solidFill>
              </a:rPr>
              <a:t>Content Standard: 7.0 Earth and Its Place in the Universe</a:t>
            </a:r>
          </a:p>
          <a:p>
            <a:r>
              <a:rPr lang="en-US" b="1">
                <a:solidFill>
                  <a:schemeClr val="bg1"/>
                </a:solidFill>
              </a:rPr>
              <a:t>The student will investigate the structure of the universe. </a:t>
            </a:r>
          </a:p>
          <a:p>
            <a:pPr>
              <a:buFont typeface="Wingdings" pitchFamily="2" charset="2"/>
              <a:buNone/>
            </a:pPr>
            <a:r>
              <a:rPr lang="en-US" b="1">
                <a:solidFill>
                  <a:schemeClr val="bg1"/>
                </a:solidFill>
              </a:rPr>
              <a:t>Learning Expectations:</a:t>
            </a:r>
          </a:p>
          <a:p>
            <a:r>
              <a:rPr lang="en-US" b="1">
                <a:solidFill>
                  <a:schemeClr val="bg1"/>
                </a:solidFill>
              </a:rPr>
              <a:t>7.1 Recognize the basic components of the universe.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-76200"/>
            <a:ext cx="7793038" cy="1462088"/>
          </a:xfrm>
        </p:spPr>
        <p:txBody>
          <a:bodyPr/>
          <a:lstStyle/>
          <a:p>
            <a:r>
              <a:rPr lang="en-US" sz="5400" b="1"/>
              <a:t>Our Solar System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752600"/>
            <a:ext cx="5599113" cy="39227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b="1">
                <a:solidFill>
                  <a:schemeClr val="bg1"/>
                </a:solidFill>
              </a:rPr>
              <a:t>Our solar system is made up of:</a:t>
            </a:r>
          </a:p>
          <a:p>
            <a:r>
              <a:rPr lang="en-US" b="1">
                <a:solidFill>
                  <a:schemeClr val="bg1"/>
                </a:solidFill>
              </a:rPr>
              <a:t>Sun</a:t>
            </a:r>
          </a:p>
          <a:p>
            <a:r>
              <a:rPr lang="en-US" b="1">
                <a:solidFill>
                  <a:schemeClr val="bg1"/>
                </a:solidFill>
              </a:rPr>
              <a:t>Nine planets </a:t>
            </a:r>
          </a:p>
          <a:p>
            <a:r>
              <a:rPr lang="en-US" b="1">
                <a:solidFill>
                  <a:schemeClr val="bg1"/>
                </a:solidFill>
              </a:rPr>
              <a:t>Their moons</a:t>
            </a:r>
          </a:p>
          <a:p>
            <a:r>
              <a:rPr lang="en-US" b="1">
                <a:solidFill>
                  <a:schemeClr val="bg1"/>
                </a:solidFill>
              </a:rPr>
              <a:t>Asteroids</a:t>
            </a:r>
          </a:p>
          <a:p>
            <a:r>
              <a:rPr lang="en-US" b="1">
                <a:solidFill>
                  <a:schemeClr val="bg1"/>
                </a:solidFill>
              </a:rPr>
              <a:t>Comets</a:t>
            </a:r>
            <a:r>
              <a:rPr lang="en-US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13316" name="Picture 4" descr="solar-system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2000B"/>
              </a:clrFrom>
              <a:clrTo>
                <a:srgbClr val="02000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54763" y="0"/>
            <a:ext cx="2789237" cy="34718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/>
              <a:t>Inner Planets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828800"/>
            <a:ext cx="5065712" cy="39227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b="1">
                <a:solidFill>
                  <a:schemeClr val="bg1"/>
                </a:solidFill>
              </a:rPr>
              <a:t>The inner four rocky planets at the center of the solar system are:</a:t>
            </a:r>
          </a:p>
          <a:p>
            <a:r>
              <a:rPr lang="en-US" b="1">
                <a:solidFill>
                  <a:schemeClr val="bg1"/>
                </a:solidFill>
              </a:rPr>
              <a:t>Mercury</a:t>
            </a:r>
          </a:p>
          <a:p>
            <a:r>
              <a:rPr lang="en-US" b="1">
                <a:solidFill>
                  <a:schemeClr val="bg1"/>
                </a:solidFill>
              </a:rPr>
              <a:t>Venus</a:t>
            </a:r>
          </a:p>
          <a:p>
            <a:r>
              <a:rPr lang="en-US" b="1">
                <a:solidFill>
                  <a:schemeClr val="bg1"/>
                </a:solidFill>
              </a:rPr>
              <a:t>Earth</a:t>
            </a:r>
          </a:p>
          <a:p>
            <a:r>
              <a:rPr lang="en-US" b="1">
                <a:solidFill>
                  <a:schemeClr val="bg1"/>
                </a:solidFill>
              </a:rPr>
              <a:t>Mars</a:t>
            </a:r>
          </a:p>
        </p:txBody>
      </p:sp>
      <p:pic>
        <p:nvPicPr>
          <p:cNvPr id="8196" name="Picture 4" descr="solar-syste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4763" y="0"/>
            <a:ext cx="2789237" cy="34718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/>
              <a:t>Mercury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>
                <a:solidFill>
                  <a:schemeClr val="bg1"/>
                </a:solidFill>
              </a:rPr>
              <a:t>Planet nearest the sun</a:t>
            </a:r>
          </a:p>
          <a:p>
            <a:r>
              <a:rPr lang="en-US" b="1">
                <a:solidFill>
                  <a:schemeClr val="bg1"/>
                </a:solidFill>
              </a:rPr>
              <a:t>Second smallest planet</a:t>
            </a:r>
          </a:p>
          <a:p>
            <a:r>
              <a:rPr lang="en-US" b="1">
                <a:solidFill>
                  <a:schemeClr val="bg1"/>
                </a:solidFill>
              </a:rPr>
              <a:t>Covered with craters</a:t>
            </a:r>
          </a:p>
          <a:p>
            <a:r>
              <a:rPr lang="en-US" b="1">
                <a:solidFill>
                  <a:schemeClr val="bg1"/>
                </a:solidFill>
              </a:rPr>
              <a:t>Has no moons or rings</a:t>
            </a:r>
          </a:p>
          <a:p>
            <a:r>
              <a:rPr lang="en-US" b="1">
                <a:solidFill>
                  <a:schemeClr val="bg1"/>
                </a:solidFill>
              </a:rPr>
              <a:t>About size of Earth’s moon</a:t>
            </a:r>
          </a:p>
        </p:txBody>
      </p:sp>
      <p:pic>
        <p:nvPicPr>
          <p:cNvPr id="18437" name="Picture 5" descr="mercury"/>
          <p:cNvPicPr>
            <a:picLocks noChangeAspect="1" noChangeArrowheads="1"/>
          </p:cNvPicPr>
          <p:nvPr/>
        </p:nvPicPr>
        <p:blipFill>
          <a:blip r:embed="rId2" cstate="print"/>
          <a:srcRect l="15208" t="19672" r="14828" b="21312"/>
          <a:stretch>
            <a:fillRect/>
          </a:stretch>
        </p:blipFill>
        <p:spPr bwMode="auto">
          <a:xfrm>
            <a:off x="6781800" y="0"/>
            <a:ext cx="2362200" cy="18494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/>
              <a:t>Venus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>
                <a:solidFill>
                  <a:schemeClr val="bg1"/>
                </a:solidFill>
              </a:rPr>
              <a:t>Sister planet to Earth</a:t>
            </a:r>
          </a:p>
          <a:p>
            <a:r>
              <a:rPr lang="en-US" b="1">
                <a:solidFill>
                  <a:schemeClr val="bg1"/>
                </a:solidFill>
              </a:rPr>
              <a:t>Has no moons or rings</a:t>
            </a:r>
          </a:p>
          <a:p>
            <a:r>
              <a:rPr lang="en-US" b="1">
                <a:solidFill>
                  <a:schemeClr val="bg1"/>
                </a:solidFill>
              </a:rPr>
              <a:t>Hot, thick atmosphere</a:t>
            </a:r>
          </a:p>
          <a:p>
            <a:r>
              <a:rPr lang="en-US" b="1">
                <a:solidFill>
                  <a:schemeClr val="bg1"/>
                </a:solidFill>
              </a:rPr>
              <a:t>Brightest object in sky besides sun and moon (looks like bright star)</a:t>
            </a:r>
          </a:p>
          <a:p>
            <a:r>
              <a:rPr lang="en-US" b="1">
                <a:solidFill>
                  <a:schemeClr val="bg1"/>
                </a:solidFill>
              </a:rPr>
              <a:t>Covered with craters, volcanoes, and mountains</a:t>
            </a:r>
          </a:p>
          <a:p>
            <a:endParaRPr lang="en-US" b="1">
              <a:solidFill>
                <a:schemeClr val="bg1"/>
              </a:solidFill>
            </a:endParaRPr>
          </a:p>
        </p:txBody>
      </p:sp>
      <p:pic>
        <p:nvPicPr>
          <p:cNvPr id="19462" name="Picture 6" descr="venus"/>
          <p:cNvPicPr>
            <a:picLocks noChangeAspect="1" noChangeArrowheads="1"/>
          </p:cNvPicPr>
          <p:nvPr/>
        </p:nvPicPr>
        <p:blipFill>
          <a:blip r:embed="rId2" cstate="print"/>
          <a:srcRect l="14828" t="16394" r="24335" b="14754"/>
          <a:stretch>
            <a:fillRect/>
          </a:stretch>
        </p:blipFill>
        <p:spPr bwMode="auto">
          <a:xfrm>
            <a:off x="7038975" y="0"/>
            <a:ext cx="2105025" cy="220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/>
              <a:t>Earth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>
                <a:solidFill>
                  <a:schemeClr val="bg1"/>
                </a:solidFill>
              </a:rPr>
              <a:t>Third planet from sun</a:t>
            </a:r>
          </a:p>
          <a:p>
            <a:r>
              <a:rPr lang="en-US" b="1">
                <a:solidFill>
                  <a:schemeClr val="bg1"/>
                </a:solidFill>
              </a:rPr>
              <a:t>Only planet known to have life and liquid water</a:t>
            </a:r>
          </a:p>
          <a:p>
            <a:r>
              <a:rPr lang="en-US" b="1">
                <a:solidFill>
                  <a:schemeClr val="bg1"/>
                </a:solidFill>
              </a:rPr>
              <a:t>Atmosphere composed of composed of Nitrogen (78%), Oxygen (21%), and other gases (1%).</a:t>
            </a:r>
          </a:p>
          <a:p>
            <a:endParaRPr lang="en-US">
              <a:solidFill>
                <a:schemeClr val="bg1"/>
              </a:solidFill>
            </a:endParaRPr>
          </a:p>
        </p:txBody>
      </p:sp>
      <p:pic>
        <p:nvPicPr>
          <p:cNvPr id="20486" name="Picture 6" descr="earth"/>
          <p:cNvPicPr>
            <a:picLocks noChangeAspect="1" noChangeArrowheads="1"/>
          </p:cNvPicPr>
          <p:nvPr/>
        </p:nvPicPr>
        <p:blipFill>
          <a:blip r:embed="rId2" cstate="print"/>
          <a:srcRect l="19164" t="9836" r="17871" b="14754"/>
          <a:stretch>
            <a:fillRect/>
          </a:stretch>
        </p:blipFill>
        <p:spPr bwMode="auto">
          <a:xfrm>
            <a:off x="7086600" y="0"/>
            <a:ext cx="2057400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/>
              <a:t>Mars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>
                <a:solidFill>
                  <a:schemeClr val="bg1"/>
                </a:solidFill>
              </a:rPr>
              <a:t>Fourth planet from sun</a:t>
            </a:r>
          </a:p>
          <a:p>
            <a:r>
              <a:rPr lang="en-US" b="1">
                <a:solidFill>
                  <a:schemeClr val="bg1"/>
                </a:solidFill>
              </a:rPr>
              <a:t>Appears as bright reddish color in the night sky</a:t>
            </a:r>
          </a:p>
          <a:p>
            <a:r>
              <a:rPr lang="en-US" b="1">
                <a:solidFill>
                  <a:schemeClr val="bg1"/>
                </a:solidFill>
              </a:rPr>
              <a:t>Surface features volcanoes and huge dust storms</a:t>
            </a:r>
          </a:p>
          <a:p>
            <a:r>
              <a:rPr lang="en-US" b="1">
                <a:solidFill>
                  <a:schemeClr val="bg1"/>
                </a:solidFill>
              </a:rPr>
              <a:t>Has 2 moons:  Phobos and Deimos </a:t>
            </a:r>
          </a:p>
          <a:p>
            <a:endParaRPr lang="en-US" b="1">
              <a:solidFill>
                <a:schemeClr val="bg1"/>
              </a:solidFill>
            </a:endParaRPr>
          </a:p>
        </p:txBody>
      </p:sp>
      <p:pic>
        <p:nvPicPr>
          <p:cNvPr id="22534" name="Picture 6" descr="mars"/>
          <p:cNvPicPr>
            <a:picLocks noChangeAspect="1" noChangeArrowheads="1"/>
          </p:cNvPicPr>
          <p:nvPr/>
        </p:nvPicPr>
        <p:blipFill>
          <a:blip r:embed="rId2" cstate="print"/>
          <a:srcRect l="18251" t="16394" r="17871" b="14754"/>
          <a:stretch>
            <a:fillRect/>
          </a:stretch>
        </p:blipFill>
        <p:spPr bwMode="auto">
          <a:xfrm>
            <a:off x="6629400" y="152400"/>
            <a:ext cx="2133600" cy="213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/>
              <a:t>Outer Planets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209800"/>
            <a:ext cx="5065712" cy="39227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b="1">
                <a:solidFill>
                  <a:schemeClr val="bg1"/>
                </a:solidFill>
              </a:rPr>
              <a:t>The outer planets composed of gas are :</a:t>
            </a:r>
          </a:p>
          <a:p>
            <a:r>
              <a:rPr lang="en-US" b="1">
                <a:solidFill>
                  <a:schemeClr val="bg1"/>
                </a:solidFill>
              </a:rPr>
              <a:t>Jupiter</a:t>
            </a:r>
          </a:p>
          <a:p>
            <a:r>
              <a:rPr lang="en-US" b="1">
                <a:solidFill>
                  <a:schemeClr val="bg1"/>
                </a:solidFill>
              </a:rPr>
              <a:t>Saturn</a:t>
            </a:r>
          </a:p>
          <a:p>
            <a:r>
              <a:rPr lang="en-US" b="1">
                <a:solidFill>
                  <a:schemeClr val="bg1"/>
                </a:solidFill>
              </a:rPr>
              <a:t>Uranus</a:t>
            </a:r>
          </a:p>
          <a:p>
            <a:r>
              <a:rPr lang="en-US" b="1">
                <a:solidFill>
                  <a:schemeClr val="bg1"/>
                </a:solidFill>
              </a:rPr>
              <a:t>Neptune</a:t>
            </a:r>
          </a:p>
        </p:txBody>
      </p:sp>
      <p:pic>
        <p:nvPicPr>
          <p:cNvPr id="9220" name="Picture 4" descr="solar-syste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4763" y="0"/>
            <a:ext cx="2789237" cy="34718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jc-schools</Template>
  <TotalTime>119</TotalTime>
  <Words>475</Words>
  <Application>Microsoft Office PowerPoint</Application>
  <PresentationFormat>On-screen Show (4:3)</PresentationFormat>
  <Paragraphs>99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Tahoma</vt:lpstr>
      <vt:lpstr>Wingdings</vt:lpstr>
      <vt:lpstr>Arial Black</vt:lpstr>
      <vt:lpstr>Blends</vt:lpstr>
      <vt:lpstr>Our Solar System</vt:lpstr>
      <vt:lpstr>EARTH AND SPACE SCIENCE Tennessee Standard:</vt:lpstr>
      <vt:lpstr>Our Solar System</vt:lpstr>
      <vt:lpstr>Inner Planets</vt:lpstr>
      <vt:lpstr>Mercury</vt:lpstr>
      <vt:lpstr>Venus</vt:lpstr>
      <vt:lpstr>Earth</vt:lpstr>
      <vt:lpstr>Mars</vt:lpstr>
      <vt:lpstr>Outer Planets</vt:lpstr>
      <vt:lpstr>Jupiter</vt:lpstr>
      <vt:lpstr>Saturn</vt:lpstr>
      <vt:lpstr>Uranus</vt:lpstr>
      <vt:lpstr>Neptune</vt:lpstr>
      <vt:lpstr>Outermost Planet</vt:lpstr>
      <vt:lpstr>Pluto</vt:lpstr>
      <vt:lpstr>Asteroids </vt:lpstr>
      <vt:lpstr>Comets</vt:lpstr>
      <vt:lpstr>Writing Activity</vt:lpstr>
      <vt:lpstr>Solar System Activities</vt:lpstr>
    </vt:vector>
  </TitlesOfParts>
  <Company>Jefferson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Solar System</dc:title>
  <dc:creator>Connie Campbell</dc:creator>
  <cp:lastModifiedBy>lmk</cp:lastModifiedBy>
  <cp:revision>5</cp:revision>
  <dcterms:created xsi:type="dcterms:W3CDTF">2004-02-15T14:00:51Z</dcterms:created>
  <dcterms:modified xsi:type="dcterms:W3CDTF">2012-01-17T21:05:20Z</dcterms:modified>
</cp:coreProperties>
</file>